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379" r:id="rId8"/>
    <p:sldId id="38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81" r:id="rId22"/>
    <p:sldId id="276" r:id="rId23"/>
    <p:sldId id="382" r:id="rId24"/>
    <p:sldId id="383" r:id="rId25"/>
    <p:sldId id="279" r:id="rId26"/>
    <p:sldId id="280" r:id="rId27"/>
    <p:sldId id="281" r:id="rId28"/>
    <p:sldId id="282" r:id="rId29"/>
    <p:sldId id="283" r:id="rId30"/>
    <p:sldId id="284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296" r:id="rId43"/>
    <p:sldId id="297" r:id="rId44"/>
    <p:sldId id="298" r:id="rId45"/>
    <p:sldId id="299" r:id="rId46"/>
    <p:sldId id="395" r:id="rId47"/>
    <p:sldId id="396" r:id="rId48"/>
    <p:sldId id="302" r:id="rId49"/>
    <p:sldId id="303" r:id="rId50"/>
    <p:sldId id="304" r:id="rId51"/>
    <p:sldId id="305" r:id="rId52"/>
    <p:sldId id="306" r:id="rId53"/>
    <p:sldId id="307" r:id="rId54"/>
    <p:sldId id="397" r:id="rId55"/>
    <p:sldId id="398" r:id="rId56"/>
    <p:sldId id="399" r:id="rId57"/>
    <p:sldId id="400" r:id="rId58"/>
    <p:sldId id="312" r:id="rId59"/>
    <p:sldId id="313" r:id="rId60"/>
    <p:sldId id="401" r:id="rId61"/>
    <p:sldId id="500" r:id="rId62"/>
    <p:sldId id="316" r:id="rId63"/>
    <p:sldId id="501" r:id="rId64"/>
    <p:sldId id="502" r:id="rId65"/>
    <p:sldId id="503" r:id="rId66"/>
    <p:sldId id="504" r:id="rId67"/>
    <p:sldId id="505" r:id="rId68"/>
    <p:sldId id="506" r:id="rId69"/>
    <p:sldId id="323" r:id="rId70"/>
    <p:sldId id="507" r:id="rId71"/>
    <p:sldId id="325" r:id="rId72"/>
    <p:sldId id="508" r:id="rId73"/>
    <p:sldId id="509" r:id="rId74"/>
    <p:sldId id="510" r:id="rId75"/>
    <p:sldId id="329" r:id="rId76"/>
    <p:sldId id="330" r:id="rId77"/>
    <p:sldId id="511" r:id="rId78"/>
    <p:sldId id="332" r:id="rId79"/>
    <p:sldId id="333" r:id="rId80"/>
    <p:sldId id="334" r:id="rId81"/>
    <p:sldId id="335" r:id="rId82"/>
    <p:sldId id="512" r:id="rId83"/>
    <p:sldId id="513" r:id="rId84"/>
    <p:sldId id="338" r:id="rId85"/>
    <p:sldId id="339" r:id="rId86"/>
    <p:sldId id="514" r:id="rId87"/>
    <p:sldId id="341" r:id="rId88"/>
    <p:sldId id="515" r:id="rId89"/>
    <p:sldId id="516" r:id="rId90"/>
    <p:sldId id="517" r:id="rId91"/>
    <p:sldId id="518" r:id="rId92"/>
    <p:sldId id="519" r:id="rId93"/>
    <p:sldId id="520" r:id="rId94"/>
    <p:sldId id="521" r:id="rId95"/>
    <p:sldId id="349" r:id="rId96"/>
    <p:sldId id="522" r:id="rId97"/>
    <p:sldId id="523" r:id="rId98"/>
    <p:sldId id="524" r:id="rId99"/>
    <p:sldId id="525" r:id="rId100"/>
    <p:sldId id="526" r:id="rId101"/>
    <p:sldId id="527" r:id="rId102"/>
    <p:sldId id="528" r:id="rId103"/>
    <p:sldId id="357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366" r:id="rId113"/>
    <p:sldId id="367" r:id="rId114"/>
    <p:sldId id="537" r:id="rId115"/>
    <p:sldId id="538" r:id="rId116"/>
    <p:sldId id="539" r:id="rId117"/>
    <p:sldId id="540" r:id="rId118"/>
    <p:sldId id="372" r:id="rId119"/>
    <p:sldId id="541" r:id="rId120"/>
    <p:sldId id="542" r:id="rId121"/>
    <p:sldId id="375" r:id="rId122"/>
    <p:sldId id="376" r:id="rId123"/>
    <p:sldId id="543" r:id="rId124"/>
    <p:sldId id="378" r:id="rId125"/>
  </p:sldIdLst>
  <p:sldSz cx="10693400" cy="75565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12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8" Type="http://schemas.openxmlformats.org/officeDocument/2006/relationships/tableStyles" Target="tableStyles.xml"/><Relationship Id="rId127" Type="http://schemas.openxmlformats.org/officeDocument/2006/relationships/viewProps" Target="viewProps.xml"/><Relationship Id="rId126" Type="http://schemas.openxmlformats.org/officeDocument/2006/relationships/presProps" Target="presProps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6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vmlDrawing" Target="../drawings/vmlDrawing2.v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4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6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7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8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0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1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3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63600" y="1739900"/>
            <a:ext cx="533400" cy="3917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7.1</a:t>
            </a:r>
            <a:endParaRPr lang="en-US" altLang="zh-CN" sz="27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752600" y="1739900"/>
            <a:ext cx="3009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LTI离散系统的响应</a:t>
            </a:r>
            <a:endParaRPr lang="en-US" altLang="zh-CN" sz="27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16000" y="2273300"/>
            <a:ext cx="30480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一、差分与差分方程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二、差分方程的经典解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三、零输入响应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四、零状态响应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092200" y="6223000"/>
            <a:ext cx="121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方正舒体" panose="02010601030101010101" pitchFamily="18" charset="-122"/>
                <a:cs typeface="方正舒体" panose="02010601030101010101" pitchFamily="18" charset="-122"/>
              </a:rPr>
              <a:t>点击目录</a:t>
            </a:r>
            <a:endParaRPr lang="en-US" altLang="zh-CN" sz="2400" dirty="0" smtClean="0">
              <a:solidFill>
                <a:srgbClr val="000000"/>
              </a:solidFill>
              <a:latin typeface="方正舒体" panose="02010601030101010101" pitchFamily="18" charset="-122"/>
              <a:cs typeface="方正舒体" panose="02010601030101010101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755900" y="6223000"/>
            <a:ext cx="213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方正舒体" panose="02010601030101010101" pitchFamily="18" charset="-122"/>
                <a:cs typeface="方正舒体" panose="02010601030101010101" pitchFamily="18" charset="-122"/>
              </a:rPr>
              <a:t>，进入相关章节</a:t>
            </a:r>
            <a:endParaRPr lang="en-US" altLang="zh-CN" sz="2400" dirty="0" smtClean="0">
              <a:solidFill>
                <a:srgbClr val="000000"/>
              </a:solidFill>
              <a:latin typeface="方正舒体" panose="02010601030101010101" pitchFamily="18" charset="-122"/>
              <a:cs typeface="方正舒体" panose="0201060103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651500" y="1739900"/>
            <a:ext cx="533400" cy="3917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  <a:endParaRPr lang="en-US" altLang="zh-CN" sz="27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540500" y="1739900"/>
            <a:ext cx="1054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7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651500" y="2286000"/>
            <a:ext cx="4089400" cy="17379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一、卷积和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二、卷积的图解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三、卷积和的性质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52400" algn="l"/>
              </a:tabLst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*7.4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离散系统的算子分析</a:t>
            </a:r>
            <a:endParaRPr lang="en-US" altLang="zh-CN" sz="27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63600" y="4000500"/>
            <a:ext cx="8521700" cy="12896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52400" algn="l"/>
                <a:tab pos="4864100" algn="l"/>
              </a:tabLst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一、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算子及方程</a:t>
            </a:r>
            <a:endParaRPr lang="en-US" altLang="zh-CN" sz="2400" dirty="0" smtClean="0">
              <a:solidFill>
                <a:srgbClr val="CF12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二、离散系统的零输入响应</a:t>
            </a:r>
            <a:endParaRPr lang="en-US" altLang="zh-CN" sz="2400" dirty="0" smtClean="0">
              <a:solidFill>
                <a:srgbClr val="CF12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三、由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h(k)</a:t>
            </a:r>
            <a:endParaRPr lang="en-US" altLang="zh-CN" sz="2400" b="1" dirty="0" smtClean="0">
              <a:solidFill>
                <a:srgbClr val="CF12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二、单位序列响应和阶跃响应</a:t>
            </a:r>
            <a:endParaRPr lang="en-US" altLang="zh-CN" sz="2400" dirty="0" smtClean="0">
              <a:solidFill>
                <a:srgbClr val="CF123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244600" y="406400"/>
            <a:ext cx="3892550" cy="10712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319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</a:t>
            </a:r>
            <a:r>
              <a:rPr lang="zh-CN" altLang="en-US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七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章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305300" y="419100"/>
            <a:ext cx="4724400" cy="10712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</a:t>
            </a: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七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离散系统的时域分析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914400" algn="l"/>
              </a:tabLst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离散系统的时域分析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第3-10页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965200" y="1155700"/>
            <a:ext cx="8801100" cy="3995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零输入响应</a:t>
            </a:r>
            <a:endParaRPr lang="en-US" altLang="zh-CN" sz="3200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系统的激励为零，仅由系统的初始状态引起的响应，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在零输入条件下，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式可化为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方程：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	</a:t>
            </a:r>
            <a:endParaRPr lang="en-US" altLang="zh-CN" sz="2895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通常，用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(-1)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(-2)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(-n)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一般设定激励是在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时刻接入系统的，在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激励尚未接入，因此（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）的初始状态满足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3110865"/>
            <a:ext cx="7903210" cy="5549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150" y="5151120"/>
            <a:ext cx="3006725" cy="141859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004570"/>
            <a:ext cx="8279130" cy="55499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65" y="1062355"/>
            <a:ext cx="8568690" cy="519557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第3-102页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181100" y="1320800"/>
            <a:ext cx="8039100" cy="468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sz="3600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求单位响应</a:t>
            </a:r>
            <a:r>
              <a:rPr lang="en-US" altLang="zh-CN" sz="3600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600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方法小结：</a:t>
            </a:r>
            <a:endParaRPr lang="en-US" altLang="zh-CN" sz="3600" dirty="0" smtClean="0">
              <a:solidFill>
                <a:srgbClr val="0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的正幂分式，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H(E)/E;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、设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为有理真分式，将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展开为部分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分式之和；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的部分分式展开式乘以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，得到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部分分式展开式；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、根据情况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，情况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的各分式对应的单位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、求系统的单位响应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等于各分式对应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单位响应之和。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1085215"/>
            <a:ext cx="8514715" cy="52927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65" y="1093470"/>
            <a:ext cx="8535035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" y="1132840"/>
            <a:ext cx="833501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56640"/>
            <a:ext cx="8426450" cy="540194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06805"/>
            <a:ext cx="8582660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10" y="1094740"/>
            <a:ext cx="7561580" cy="52800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72515"/>
            <a:ext cx="8673465" cy="5222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925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863600" y="1104900"/>
            <a:ext cx="8694420" cy="34569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零状态响应</a:t>
            </a:r>
            <a:endParaRPr lang="en-US" altLang="zh-CN" sz="3200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系统的初始状态为零，仅由激励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引起的响应，称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在零状态条件下，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式仍为非齐次方程，其初始条件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为零，即零状态响应满足：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</a:t>
            </a:r>
            <a:endParaRPr lang="en-US" altLang="zh-CN" sz="2680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	</a:t>
            </a:r>
            <a:endParaRPr lang="en-US" altLang="zh-CN" sz="2680" dirty="0" smtClean="0">
              <a:solidFill>
                <a:srgbClr val="0000FF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	</a:t>
            </a:r>
            <a:endParaRPr lang="en-US" altLang="zh-CN" sz="2680" dirty="0" smtClean="0">
              <a:solidFill>
                <a:srgbClr val="0000FF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41400" y="5651500"/>
            <a:ext cx="85217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利用迭代法分别求得零输入响应和零状态响应的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初始值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104900" y="4470400"/>
            <a:ext cx="2476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" y="3482340"/>
            <a:ext cx="8637270" cy="88265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813300"/>
            <a:ext cx="3467100" cy="70739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5" y="938530"/>
            <a:ext cx="8632825" cy="546227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104900" y="1244600"/>
            <a:ext cx="7078980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）求零状态响应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1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7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)]*[(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en-US" altLang="zh-CN" sz="27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4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		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）求零输入响应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8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8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8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8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	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689100" y="4356100"/>
            <a:ext cx="4597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可得传输算子的极点：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7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010400" y="4356100"/>
            <a:ext cx="1066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7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757680" y="5261610"/>
            <a:ext cx="4508500" cy="9429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5085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所以，零输入响应为：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08500" algn="l"/>
              </a:tabLst>
            </a:pPr>
            <a:r>
              <a:rPr lang="en-US" altLang="zh-CN" dirty="0" smtClean="0"/>
              <a:t>	</a:t>
            </a:r>
            <a:endParaRPr lang="en-US" altLang="zh-CN" sz="161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825" y="5811520"/>
            <a:ext cx="4728210" cy="7213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473200" y="1549400"/>
            <a:ext cx="4622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初始条件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670300" y="990600"/>
            <a:ext cx="3098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473200" y="10795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全响应为：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485900" y="2184400"/>
            <a:ext cx="3657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）得：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6007100" y="2184400"/>
            <a:ext cx="1536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1429385" y="2863215"/>
            <a:ext cx="5747385" cy="35979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1</a:t>
            </a:r>
            <a:endParaRPr lang="en-US" altLang="zh-CN" sz="27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1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将零输入响应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的初始值代入得：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46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	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7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0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1</a:t>
            </a:r>
            <a:endParaRPr lang="en-US" altLang="zh-CN" sz="308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 algn="l">
              <a:lnSpc>
                <a:spcPts val="47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8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 -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45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4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-2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45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=4</a:t>
            </a:r>
            <a:endParaRPr lang="en-US" altLang="zh-CN" sz="28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" y="1168400"/>
            <a:ext cx="938720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101725"/>
            <a:ext cx="8536305" cy="535368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5" y="1076325"/>
            <a:ext cx="8512810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4565"/>
            <a:ext cx="8712835" cy="53295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28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30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3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2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" y="1082040"/>
            <a:ext cx="8443595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056005"/>
            <a:ext cx="7665720" cy="2917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640715" y="948690"/>
            <a:ext cx="8641080" cy="5662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：若描述某离散系统的差分方程为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，初始状态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y(–1)=0,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y(–2)=1/2,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求系统的零输入响应、零状态响应和全响应。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满足方程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其初始状态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首先递推求出初始值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(–1)=3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方程的特征根为λ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将初始值代入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并解得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40" y="6138545"/>
            <a:ext cx="4500880" cy="4730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第3-120页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28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30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3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2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594600" y="1079500"/>
            <a:ext cx="1955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经典解法</a:t>
            </a:r>
            <a:endParaRPr lang="en-US" altLang="zh-CN" sz="2795" dirty="0" smtClean="0">
              <a:solidFill>
                <a:srgbClr val="FF6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9080500" y="1676400"/>
            <a:ext cx="44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397000" y="1016000"/>
            <a:ext cx="496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所以，图示系统的差分方程为：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397000" y="1587500"/>
            <a:ext cx="7112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化为齐次方程：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6845300" y="2971800"/>
            <a:ext cx="419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727200" y="2857500"/>
            <a:ext cx="454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257300" y="3632200"/>
            <a:ext cx="7975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5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85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1083310"/>
            <a:ext cx="8144510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7-2, 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7-4, 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7-9,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7-12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7-15, 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7-16, 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7-30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7-31,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7-33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317365" y="954405"/>
            <a:ext cx="193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本章作业</a:t>
            </a:r>
            <a:endParaRPr lang="zh-CN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92200" y="1308100"/>
            <a:ext cx="6776085" cy="53289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零状态响应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递推求初始值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分别求出齐次解和特解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代入初始值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–1/3)(–1)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55650" y="3937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057400" y="2489200"/>
            <a:ext cx="7162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FF6300"/>
                </a:solidFill>
                <a:latin typeface="楷体_GB2312" pitchFamily="18" charset="0"/>
                <a:cs typeface="楷体_GB2312" pitchFamily="18" charset="0"/>
              </a:rPr>
              <a:t>离散信号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是离散时间变量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（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为任意整数）的函数，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记为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752600" y="3378200"/>
            <a:ext cx="2590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04800" algn="l"/>
                <a:tab pos="9144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离散信号表示：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2900"/>
              </a:lnSpc>
              <a:tabLst>
                <a:tab pos="304800" algn="l"/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（a）图形表示：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04800" algn="l"/>
                <a:tab pos="914400" algn="l"/>
              </a:tabLst>
            </a:pPr>
            <a:r>
              <a:rPr lang="en-US" altLang="zh-CN" dirty="0" smtClean="0"/>
              <a:t>		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6383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6449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930400" y="5727700"/>
            <a:ext cx="774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altLang="zh-CN" sz="12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908300" y="57277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8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390900" y="5727700"/>
            <a:ext cx="114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8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886200" y="572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89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628900" y="6019800"/>
            <a:ext cx="190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397500" y="4178300"/>
            <a:ext cx="355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4958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0198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299200" y="5753100"/>
            <a:ext cx="15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endParaRPr lang="en-US" altLang="zh-CN" sz="12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321300" y="6019800"/>
            <a:ext cx="203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191000" y="5702300"/>
            <a:ext cx="165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12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0866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6106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8940800" y="57531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2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924800" y="6019800"/>
            <a:ext cx="177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972300" y="5702300"/>
            <a:ext cx="1358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975600" y="3276600"/>
            <a:ext cx="673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</a:t>
            </a:r>
            <a:endParaRPr lang="en-US" altLang="zh-CN" sz="2005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667500" y="3606800"/>
            <a:ext cx="508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</a:t>
            </a:r>
            <a:endParaRPr lang="en-US" altLang="zh-CN" sz="2005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值</a:t>
            </a:r>
            <a:endParaRPr lang="en-US" altLang="zh-CN" sz="2005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928100" y="4864100"/>
            <a:ext cx="406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序号</a:t>
            </a:r>
            <a:endParaRPr lang="en-US" altLang="zh-CN" sz="1595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168400" y="1028700"/>
            <a:ext cx="7721600" cy="149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3800"/>
              </a:lnSpc>
              <a:tabLst>
                <a:tab pos="584200" algn="l"/>
                <a:tab pos="1384300" algn="l"/>
              </a:tabLst>
            </a:pPr>
            <a:r>
              <a:rPr lang="en-US" altLang="zh-CN" sz="32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一、单位序列和单位阶跃序列</a:t>
            </a:r>
            <a:endParaRPr lang="en-US" altLang="zh-CN" sz="32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9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概念：</a:t>
            </a:r>
            <a:r>
              <a:rPr lang="en-US" altLang="zh-CN" sz="2400" dirty="0" smtClean="0">
                <a:solidFill>
                  <a:srgbClr val="FF6300"/>
                </a:solidFill>
                <a:latin typeface="楷体_GB2312" pitchFamily="18" charset="0"/>
                <a:cs typeface="楷体_GB2312" pitchFamily="18" charset="0"/>
              </a:rPr>
              <a:t>连续信号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是连续时间变量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的函数，记为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003300" y="26416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复习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08500" y="2247900"/>
            <a:ext cx="1409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  <a:endParaRPr lang="en-US" altLang="zh-CN" sz="288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4508500" y="4013200"/>
            <a:ext cx="1358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  <a:endParaRPr lang="en-US" altLang="zh-CN" sz="288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第3-15页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44600" y="419100"/>
            <a:ext cx="2768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8890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（b）解析表示：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31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2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632200" y="27686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1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610" b="1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612900" y="2705100"/>
            <a:ext cx="1574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61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696200" y="4013200"/>
            <a:ext cx="186944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8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511800" y="2108200"/>
            <a:ext cx="619760" cy="2892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50800" algn="l"/>
              </a:tabLst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endParaRPr lang="en-US" altLang="zh-CN" sz="16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477000" y="2082800"/>
            <a:ext cx="1168400" cy="271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28600" algn="l"/>
                <a:tab pos="317500" algn="l"/>
              </a:tabLst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228600" algn="l"/>
                <a:tab pos="317500" algn="l"/>
              </a:tabLst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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286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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286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</a:t>
            </a:r>
            <a:endParaRPr lang="en-US" altLang="zh-CN" sz="28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289300" y="5689600"/>
            <a:ext cx="3136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94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  <a:endParaRPr lang="en-US" altLang="zh-CN" sz="2940" dirty="0" smtClean="0">
              <a:solidFill>
                <a:srgbClr val="000000"/>
              </a:solidFill>
              <a:latin typeface="MT Extra" panose="05050102010205020202" pitchFamily="18" charset="0"/>
              <a:cs typeface="MT Extra" panose="05050102010205020202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397000" y="5207000"/>
            <a:ext cx="5238750" cy="157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65300" algn="l"/>
                <a:tab pos="33782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（c）集合表示：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1765300" algn="l"/>
                <a:tab pos="3378200" algn="l"/>
              </a:tabLst>
            </a:pPr>
            <a:r>
              <a:rPr lang="en-US" altLang="zh-CN" dirty="0" smtClean="0"/>
              <a:t>	 </a:t>
            </a:r>
            <a:r>
              <a:rPr lang="en-US" altLang="zh-CN" sz="3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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4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，，，，，,</a:t>
            </a:r>
            <a:r>
              <a:rPr lang="en-US" altLang="zh-CN" sz="3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  </a:t>
            </a:r>
            <a:r>
              <a:rPr lang="en-US" altLang="zh-CN" sz="3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</a:t>
            </a:r>
            <a:endParaRPr lang="en-US" altLang="zh-CN" sz="388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500"/>
              </a:lnSpc>
              <a:tabLst>
                <a:tab pos="1765300" algn="l"/>
                <a:tab pos="3378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i="1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＝</a:t>
            </a:r>
            <a:r>
              <a:rPr lang="en-US" altLang="zh-CN" sz="2400" b="1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00" b="1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97100" y="2743200"/>
            <a:ext cx="1447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  <a:endParaRPr lang="en-US" altLang="zh-CN" sz="288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65300" y="5270500"/>
            <a:ext cx="21082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  <a:endParaRPr lang="en-US" altLang="zh-CN" sz="288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第3-16页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32300" y="5029200"/>
            <a:ext cx="876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6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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6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17900" y="5067300"/>
            <a:ext cx="355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289300" y="2540000"/>
            <a:ext cx="355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203700" y="2514600"/>
            <a:ext cx="749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4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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8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320800" y="1181100"/>
            <a:ext cx="81534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6223000" algn="l"/>
              </a:tabLst>
            </a:pPr>
            <a:r>
              <a:rPr lang="en-US" altLang="zh-CN" sz="2795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基本离散信号：</a:t>
            </a:r>
            <a:endParaRPr lang="en-US" altLang="zh-CN" sz="2795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6223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1.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单位序列(单位脉冲序列/单位样值序列/单位取样序列)：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3700"/>
              </a:lnSpc>
              <a:tabLst>
                <a:tab pos="76200" algn="l"/>
                <a:tab pos="6223000" algn="l"/>
              </a:tabLst>
            </a:pPr>
            <a:r>
              <a:rPr lang="en-US" altLang="zh-CN" dirty="0" smtClean="0"/>
              <a:t>		</a:t>
            </a:r>
            <a:r>
              <a:rPr lang="en-US" altLang="zh-CN" sz="26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5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53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432800" y="3517900"/>
            <a:ext cx="127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5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52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917700" y="4267200"/>
            <a:ext cx="60452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2070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位移单位脉冲序列：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3400"/>
              </a:lnSpc>
              <a:tabLst>
                <a:tab pos="5207000" algn="l"/>
              </a:tabLst>
            </a:pPr>
            <a:r>
              <a:rPr lang="en-US" altLang="zh-CN" dirty="0" smtClean="0"/>
              <a:t>	</a:t>
            </a:r>
            <a:r>
              <a:rPr lang="en-US" altLang="zh-CN" sz="21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1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819900" y="52324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6985000" y="61341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0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343900" y="61341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03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683500" y="6134100"/>
            <a:ext cx="165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1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1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953500" y="6426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591300" y="5664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134100" y="6502400"/>
            <a:ext cx="248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959600" y="5194300"/>
            <a:ext cx="431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1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9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473200" y="5384800"/>
            <a:ext cx="91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迭分：</a:t>
            </a:r>
            <a:endParaRPr lang="en-US" altLang="zh-CN" sz="2400" dirty="0" smtClean="0">
              <a:solidFill>
                <a:srgbClr val="3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204200" y="46101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261100" y="3860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654800" y="3378200"/>
            <a:ext cx="176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19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803900" y="4699000"/>
            <a:ext cx="1905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407400" y="26035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007100" y="26924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451600" y="18415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44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473200" y="1816100"/>
            <a:ext cx="3035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00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加：</a:t>
            </a:r>
            <a:r>
              <a:rPr lang="en-US" altLang="zh-CN" sz="24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066800" y="1104900"/>
            <a:ext cx="6172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57658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运算：</a:t>
            </a:r>
            <a:endParaRPr lang="en-US" altLang="zh-CN" sz="2795" dirty="0" smtClean="0">
              <a:solidFill>
                <a:srgbClr val="FF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2000"/>
              </a:lnSpc>
              <a:tabLst>
                <a:tab pos="5765800" algn="l"/>
              </a:tabLst>
            </a:pPr>
            <a:r>
              <a:rPr lang="en-US" altLang="zh-CN" dirty="0" smtClean="0"/>
              <a:t>	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4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44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425700"/>
            <a:ext cx="3415030" cy="20567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0" y="4953000"/>
            <a:ext cx="2303145" cy="1334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536700" y="1397000"/>
            <a:ext cx="4782820" cy="51879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取样性质：</a:t>
            </a:r>
            <a:endParaRPr lang="en-US" altLang="zh-CN" sz="2400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64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	</a:t>
            </a:r>
            <a:endParaRPr lang="en-US" altLang="zh-CN" sz="126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</a:t>
            </a:r>
            <a:endParaRPr lang="en-US" altLang="zh-CN" sz="126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9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偶函数：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225" y="3384550"/>
            <a:ext cx="3103880" cy="25761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3543300" y="2044700"/>
            <a:ext cx="1193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5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  <a:endParaRPr lang="en-US" altLang="zh-CN" sz="24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第3-19页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4432300" y="1892300"/>
            <a:ext cx="381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endParaRPr lang="en-US" altLang="zh-CN" sz="24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</a:pP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endParaRPr lang="en-US" altLang="zh-CN" sz="24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5245100" y="1854200"/>
            <a:ext cx="6731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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50800" algn="l"/>
              </a:tabLst>
            </a:pP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828800" y="2184400"/>
            <a:ext cx="1295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400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28800" y="2984500"/>
            <a:ext cx="4343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400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：同一般离散信号的运算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397000" y="1130300"/>
            <a:ext cx="375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单位阶跃序列：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7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20" y="3644265"/>
            <a:ext cx="4831080" cy="2303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562986" y="6126226"/>
            <a:ext cx="1718055" cy="23240"/>
          </a:xfrm>
          <a:custGeom>
            <a:avLst/>
            <a:gdLst>
              <a:gd name="connsiteX0" fmla="*/ 6350 w 1718055"/>
              <a:gd name="connsiteY0" fmla="*/ 6350 h 23240"/>
              <a:gd name="connsiteX1" fmla="*/ 1711705 w 1718055"/>
              <a:gd name="connsiteY1" fmla="*/ 6350 h 23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8055" h="23240">
                <a:moveTo>
                  <a:pt x="6350" y="6350"/>
                </a:moveTo>
                <a:lnTo>
                  <a:pt x="171170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004178" y="6150609"/>
            <a:ext cx="1818639" cy="24765"/>
          </a:xfrm>
          <a:custGeom>
            <a:avLst/>
            <a:gdLst>
              <a:gd name="connsiteX0" fmla="*/ 6350 w 1818639"/>
              <a:gd name="connsiteY0" fmla="*/ 6350 h 24765"/>
              <a:gd name="connsiteX1" fmla="*/ 1812289 w 1818639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8639" h="24765">
                <a:moveTo>
                  <a:pt x="6350" y="6350"/>
                </a:moveTo>
                <a:lnTo>
                  <a:pt x="18122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863600" y="1689100"/>
            <a:ext cx="88773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一、差分与差分方程</a:t>
            </a:r>
            <a:endParaRPr lang="en-US" altLang="zh-CN" sz="36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设有序列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(k+2)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(k+1)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(k-2),…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移位序列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仿照连续信号的微分运算，定义离散信号的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差分运算</a:t>
            </a:r>
            <a:endParaRPr lang="en-US" altLang="zh-CN" sz="2795" dirty="0" smtClean="0">
              <a:solidFill>
                <a:srgbClr val="3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7200900" y="4330700"/>
            <a:ext cx="1803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65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4457700" y="4330700"/>
            <a:ext cx="1803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65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2895600" y="4330700"/>
            <a:ext cx="635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90500" algn="l"/>
              </a:tabLst>
            </a:pP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65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1320800" y="4406900"/>
            <a:ext cx="698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65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6388100" y="44831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endParaRPr lang="en-US" altLang="zh-CN" sz="20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3644900" y="44831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endParaRPr lang="en-US" altLang="zh-CN" sz="20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2133600" y="4483100"/>
            <a:ext cx="685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endParaRPr lang="en-US" altLang="zh-CN" sz="20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1320800" y="5194300"/>
            <a:ext cx="566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离散信号的变化率有两种表示形式：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2336800" y="5943600"/>
            <a:ext cx="266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endParaRPr lang="en-US" altLang="zh-CN" sz="217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2628900" y="5778500"/>
            <a:ext cx="1625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413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17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1587500" y="5778500"/>
            <a:ext cx="647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77800" algn="l"/>
              </a:tabLst>
            </a:pPr>
            <a:r>
              <a:rPr lang="en-US" altLang="zh-CN" sz="2170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17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5765800" y="5943600"/>
            <a:ext cx="292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endParaRPr lang="en-US" altLang="zh-CN" sz="230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6083300" y="5765800"/>
            <a:ext cx="1701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54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4940300" y="5765800"/>
            <a:ext cx="711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77800" algn="l"/>
              </a:tabLst>
            </a:pPr>
            <a:r>
              <a:rPr lang="en-US" altLang="zh-CN" sz="230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05" u="sng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30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2692400" y="952500"/>
            <a:ext cx="6858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3835400" y="952500"/>
            <a:ext cx="3987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85" y="1056005"/>
            <a:ext cx="4957445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450905" y="5170233"/>
            <a:ext cx="764794" cy="27178"/>
          </a:xfrm>
          <a:custGeom>
            <a:avLst/>
            <a:gdLst>
              <a:gd name="connsiteX0" fmla="*/ 6794 w 764794"/>
              <a:gd name="connsiteY0" fmla="*/ 6794 h 27178"/>
              <a:gd name="connsiteX1" fmla="*/ 757999 w 764794"/>
              <a:gd name="connsiteY1" fmla="*/ 6794 h 27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4794" h="27178">
                <a:moveTo>
                  <a:pt x="6794" y="6794"/>
                </a:moveTo>
                <a:lnTo>
                  <a:pt x="757999" y="67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604634" y="6161278"/>
            <a:ext cx="680212" cy="24765"/>
          </a:xfrm>
          <a:custGeom>
            <a:avLst/>
            <a:gdLst>
              <a:gd name="connsiteX0" fmla="*/ 6350 w 680212"/>
              <a:gd name="connsiteY0" fmla="*/ 6350 h 24765"/>
              <a:gd name="connsiteX1" fmla="*/ 673861 w 680212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0212" h="24765">
                <a:moveTo>
                  <a:pt x="6350" y="6350"/>
                </a:moveTo>
                <a:lnTo>
                  <a:pt x="67386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257300" y="1193800"/>
            <a:ext cx="4381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901700" algn="l"/>
              </a:tabLst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3.正弦序列：</a:t>
            </a:r>
            <a:endParaRPr lang="en-US" altLang="zh-CN" sz="2795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0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447800" y="2692400"/>
            <a:ext cx="1041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:振幅</a:t>
            </a:r>
            <a:endParaRPr lang="en-US" altLang="zh-CN" sz="26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997200" y="2641600"/>
            <a:ext cx="617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62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5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：数字角频率（</a:t>
            </a: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6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相位(</a:t>
            </a: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或度)</a:t>
            </a:r>
            <a:endParaRPr lang="en-US" altLang="zh-CN" sz="26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333500" y="3492500"/>
            <a:ext cx="8159115" cy="3289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连续</a:t>
            </a:r>
            <a:r>
              <a:rPr lang="en-US" altLang="zh-CN" sz="2400" dirty="0" smtClean="0">
                <a:solidFill>
                  <a:srgbClr val="3030C9"/>
                </a:solidFill>
                <a:latin typeface="楷体_GB2312" pitchFamily="18" charset="0"/>
                <a:cs typeface="楷体_GB2312" pitchFamily="18" charset="0"/>
              </a:rPr>
              <a:t>正弦信号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是周期信号，但</a:t>
            </a:r>
            <a:r>
              <a:rPr lang="en-US" altLang="zh-CN" sz="2400" dirty="0" smtClean="0">
                <a:solidFill>
                  <a:srgbClr val="3030C9"/>
                </a:solidFill>
                <a:latin typeface="楷体_GB2312" pitchFamily="18" charset="0"/>
                <a:cs typeface="楷体_GB2312" pitchFamily="18" charset="0"/>
              </a:rPr>
              <a:t>正弦序列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不一定是周期序列。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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zh-CN" sz="27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endParaRPr lang="en-US" altLang="zh-CN" sz="27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46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式中，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、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均为整数，只有满足           </a:t>
            </a:r>
            <a:r>
              <a:rPr lang="zh-CN" altLang="en-US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为整数，或者</a:t>
            </a:r>
            <a:r>
              <a:rPr lang="en-US" altLang="zh-CN" sz="25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23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		</a:t>
            </a:r>
            <a:endParaRPr lang="en-US" altLang="zh-CN" sz="15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75" y="4728210"/>
            <a:ext cx="6851650" cy="117729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725" y="5793740"/>
            <a:ext cx="1281430" cy="759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87450"/>
            <a:ext cx="8026400" cy="5184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176655"/>
            <a:ext cx="8491220" cy="5246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6324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143500" y="431800"/>
            <a:ext cx="4174490" cy="58807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的实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虚部均为指数增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长的正弦序列。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的实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虚部均为指数减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小的正弦序列。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实虚部均为正弦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3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序列。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925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第3-25页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041400" y="1079500"/>
            <a:ext cx="158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5.Z序列：</a:t>
            </a:r>
            <a:endParaRPr lang="en-US" altLang="zh-CN" sz="2795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4330700" y="1193800"/>
            <a:ext cx="101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7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933700" y="1130300"/>
            <a:ext cx="1358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337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4927600" y="1282700"/>
            <a:ext cx="106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z为复数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2260600" y="1943100"/>
            <a:ext cx="6032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类比：连续与离散基本信号的对应关系</a:t>
            </a:r>
            <a:endParaRPr lang="en-US" altLang="zh-CN" sz="2795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432300" y="2590800"/>
            <a:ext cx="17780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</a:pPr>
            <a:r>
              <a:rPr lang="en-US" altLang="zh-CN" sz="29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9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4305300" y="4991100"/>
            <a:ext cx="1807210" cy="12896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5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en-US" altLang="zh-CN" sz="2555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US" altLang="zh-CN" sz="25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5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en-US" altLang="zh-CN" sz="2555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550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  <a:sym typeface="+mn-ea"/>
              </a:rPr>
              <a:t></a:t>
            </a:r>
            <a:r>
              <a:rPr lang="en-US" altLang="zh-CN" sz="255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55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endParaRPr lang="en-US" altLang="zh-CN" sz="147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600"/>
              </a:lnSpc>
              <a:tabLst>
                <a:tab pos="25400" algn="l"/>
              </a:tabLst>
            </a:pPr>
            <a:endParaRPr lang="en-US" altLang="zh-CN" sz="246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397000" y="2692400"/>
            <a:ext cx="2133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单位冲激信号：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单位阶跃信号：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1397000" y="42545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正弦信号：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333500" y="5067300"/>
            <a:ext cx="1892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虚指数信号：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复指数函数：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7581900" y="2692400"/>
            <a:ext cx="18415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单位脉冲序列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单位阶跃序列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3251200" y="4152900"/>
            <a:ext cx="5562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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正弦序列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7594600" y="5067300"/>
            <a:ext cx="15367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虚指数序列</a:t>
            </a:r>
            <a:endParaRPr lang="en-US" altLang="zh-CN" sz="2400" dirty="0" smtClean="0">
              <a:solidFill>
                <a:srgbClr val="303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复指数序列</a:t>
            </a:r>
            <a:endParaRPr lang="en-US" altLang="zh-CN" sz="2400" dirty="0" smtClean="0">
              <a:solidFill>
                <a:srgbClr val="3030FF"/>
              </a:solidFill>
              <a:latin typeface="楷体_GB2312" pitchFamily="18" charset="0"/>
              <a:cs typeface="楷体_GB2312" pitchFamily="18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65" y="5743575"/>
            <a:ext cx="2346325" cy="537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第3-26页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863600" y="1130300"/>
            <a:ext cx="8572500" cy="56495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sz="32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二、单位序列响应和阶跃响应</a:t>
            </a:r>
            <a:endParaRPr lang="en-US" altLang="zh-CN" sz="32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35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1.单位序列响应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为单位序列δ(k)时，系统的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（或单位样值响应、单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位取样响应），用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表示，它的作用与连续系统中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冲激响应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h(t)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相类似。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求解系统的单位序列响应可用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求解差分方程法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由于单位序列δ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处等于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为零，因而在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时，系统的单位序列响应与系统的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零输入响应的函数形式相同。这样就把求解单位序列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响应的问题转换为求解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可按零状态的条件由差分方程确定。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41400" y="1092200"/>
            <a:ext cx="83058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2.阶跃响应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为单位序列ε(k)时，系统的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阶跃响应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若已知系统的差分方程，那么利用经典法可以求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得系统的单位阶跃响应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。此外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57300" y="3695700"/>
            <a:ext cx="31877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09600" algn="l"/>
                <a:tab pos="6477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由线性和移位不变性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35" y="3390900"/>
            <a:ext cx="4279265" cy="3167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41400" y="1003300"/>
            <a:ext cx="833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求如图所示离散系统的单位序列响应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和阶跃响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41400" y="1435100"/>
            <a:ext cx="1282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794000" y="25019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251700" y="2311400"/>
            <a:ext cx="86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2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965700" y="1651000"/>
            <a:ext cx="48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676900" y="2311400"/>
            <a:ext cx="81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07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04900" y="3835400"/>
            <a:ext cx="66548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endParaRPr lang="en-US" altLang="zh-CN" sz="2795" dirty="0" smtClean="0">
              <a:solidFill>
                <a:srgbClr val="FF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4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）列写差分方程，求初始值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由加法器的输出可列出系统的方程为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30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0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87146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第3-29页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863600" y="1117600"/>
            <a:ext cx="6946900" cy="5469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根据单位序列响应的定义，它应满足方程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满足齐次方程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30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140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2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30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65" y="1553210"/>
            <a:ext cx="5328920" cy="1151255"/>
          </a:xfrm>
          <a:prstGeom prst="rect">
            <a:avLst/>
          </a:prstGeom>
        </p:spPr>
      </p:pic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4165" y="2892425"/>
          <a:ext cx="4607560" cy="103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2032000" imgH="457200" progId="Equation.KSEE3">
                  <p:embed/>
                </p:oleObj>
              </mc:Choice>
              <mc:Fallback>
                <p:oleObj name="" r:id="rId5" imgW="2032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4165" y="2892425"/>
                        <a:ext cx="4607560" cy="103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92200" y="1155700"/>
            <a:ext cx="8472170" cy="5380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因此，可定义：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0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一阶前向差分定义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f(k+1)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一阶后向差分定义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式中，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称为差分算子，无原则区别。本书主要用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后向差分，简称为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差分的线性性质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8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8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二阶差分定义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–f(k-1)]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f(k)–f(k-1)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–[f(k-1)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–f(k-2)]=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+f(k-2)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m阶差分: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9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b="1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30" y="1273175"/>
            <a:ext cx="7862570" cy="5188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" y="990600"/>
            <a:ext cx="7537450" cy="28016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95" y="4885055"/>
            <a:ext cx="7917180" cy="187769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" y="3629660"/>
            <a:ext cx="2059305" cy="569595"/>
          </a:xfrm>
          <a:prstGeom prst="rect">
            <a:avLst/>
          </a:prstGeom>
        </p:spPr>
      </p:pic>
      <p:graphicFrame>
        <p:nvGraphicFramePr>
          <p:cNvPr id="54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01023" y="3848100"/>
          <a:ext cx="4694555" cy="103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070100" imgH="457200" progId="Equation.KSEE3">
                  <p:embed/>
                </p:oleObj>
              </mc:Choice>
              <mc:Fallback>
                <p:oleObj name="" r:id="rId7" imgW="20701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1023" y="3848100"/>
                        <a:ext cx="4694555" cy="103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18235"/>
            <a:ext cx="7521575" cy="53733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" y="1066800"/>
            <a:ext cx="8304530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.2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zh-CN" altLang="en-US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35" y="1626235"/>
            <a:ext cx="8935085" cy="430720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4206240" y="1000760"/>
            <a:ext cx="2214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sz="32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2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.3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32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zh-CN" altLang="en-US" sz="32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zh-CN" altLang="en-US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22045"/>
            <a:ext cx="8211185" cy="53124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1115695"/>
            <a:ext cx="8522335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65" y="1029335"/>
            <a:ext cx="8586470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1078230"/>
            <a:ext cx="8630920" cy="51606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5" y="915670"/>
            <a:ext cx="8712835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16000" y="1143000"/>
            <a:ext cx="8521700" cy="4918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差分方程</a:t>
            </a:r>
            <a:endParaRPr lang="en-US" altLang="zh-CN" sz="2795" dirty="0" smtClean="0">
              <a:solidFill>
                <a:srgbClr val="3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6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包含未知序列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及其各阶差分的方程式称为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。将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移位序列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，得一般形式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差分方程本质上是递推的代数方程，若已知初始条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件和激励，利用迭代法可求得其数值解。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：若描述某系统的差分方程为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已知初始条件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y(0)=0,y(1)=2,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(k),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892300" y="5930900"/>
            <a:ext cx="4699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y(3)=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6959600" y="5930900"/>
            <a:ext cx="622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016000" y="6311900"/>
            <a:ext cx="6261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一般不易得到解析形式的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闭合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解。</a:t>
            </a:r>
            <a:endParaRPr lang="en-US" altLang="zh-CN" sz="2795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3721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45" y="1207770"/>
            <a:ext cx="8757920" cy="52876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3721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041400" y="1270000"/>
            <a:ext cx="8655050" cy="51879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二、卷积的图解法</a:t>
            </a:r>
            <a:endParaRPr lang="en-US" altLang="zh-CN" sz="36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		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	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卷积过程可分解为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五步</a:t>
            </a: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：</a:t>
            </a:r>
            <a:endParaRPr lang="en-US" altLang="zh-CN" sz="3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39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换元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反转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以纵坐标为轴线反转，成为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平移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轴正方向平移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个单位→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乘积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∞到∞对乘积项求和。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为参变量。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下面举例说明。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190" y="1790700"/>
            <a:ext cx="3445510" cy="9544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68400" y="2692400"/>
            <a:ext cx="3949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41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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7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63600" y="431800"/>
            <a:ext cx="47625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810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如图所示，已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381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92200" y="3492500"/>
            <a:ext cx="1587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）换元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092200" y="3975100"/>
            <a:ext cx="39243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反转得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右移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66800" y="5321300"/>
            <a:ext cx="3657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）求和，得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819400" y="2603500"/>
            <a:ext cx="495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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sz="15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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362700" y="406400"/>
            <a:ext cx="1677670" cy="9048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384300" algn="l"/>
              </a:tabLst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515" b="1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9423400" y="25781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515" b="1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747000" y="31750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515" b="1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423400" y="41783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515" b="1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511800" y="3365500"/>
            <a:ext cx="698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407400" y="3352800"/>
            <a:ext cx="78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2263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7724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3185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9271000" y="6324600"/>
            <a:ext cx="6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820" b="1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629400" y="6515100"/>
            <a:ext cx="19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327900" y="56896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7683500" y="5308600"/>
            <a:ext cx="279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366000" y="4711700"/>
            <a:ext cx="1473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2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3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3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8646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82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320800" y="3949700"/>
            <a:ext cx="6764020" cy="5454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）换元，反转，得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i)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9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714500" y="60706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9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209800" y="50673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9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9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616200" y="4940300"/>
            <a:ext cx="38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733800" y="5956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89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381500" y="6070600"/>
            <a:ext cx="1625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76800" y="50673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400800" y="5956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9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295900" y="49403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9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673600" y="3124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743200" y="32766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162300" y="22606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568700" y="2082800"/>
            <a:ext cx="444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9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835900" y="31369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905500" y="32893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324600" y="22860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731000" y="2159000"/>
            <a:ext cx="46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9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244600" y="419100"/>
            <a:ext cx="28448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90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632200" y="32258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492500" y="22098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168900" y="30988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94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070100" y="3213100"/>
            <a:ext cx="533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9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898900" y="20066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473200" y="1206500"/>
            <a:ext cx="5321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平移，求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435600" y="4216400"/>
            <a:ext cx="1498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476500" y="4203700"/>
            <a:ext cx="1498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34300" y="50546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734300" y="4508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9029700" y="5588000"/>
            <a:ext cx="76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43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493000" y="5778500"/>
            <a:ext cx="927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242300" y="4241800"/>
            <a:ext cx="1498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010400" y="2146300"/>
            <a:ext cx="1524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305800" y="3225800"/>
            <a:ext cx="76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43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781800" y="3416300"/>
            <a:ext cx="914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518400" y="1879600"/>
            <a:ext cx="1498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93700" algn="l"/>
              </a:tabLst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k=-1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743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75819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066800"/>
            <a:ext cx="703707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zh-CN" altLang="en-US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274445"/>
            <a:ext cx="8561705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483100" y="1066800"/>
            <a:ext cx="1079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197600" y="1066800"/>
            <a:ext cx="1092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013700" y="1117600"/>
            <a:ext cx="64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854200" y="1739900"/>
            <a:ext cx="78740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+—————————————————————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8026400" y="4025900"/>
            <a:ext cx="138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435600" y="4546600"/>
            <a:ext cx="289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606800" y="4025900"/>
            <a:ext cx="289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235200" y="4546600"/>
            <a:ext cx="138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168400" y="5270500"/>
            <a:ext cx="7188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511300" algn="l"/>
              </a:tabLst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)={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092200" y="1054100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排成乘法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1892300" y="3860800"/>
            <a:ext cx="3111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016000" y="2921000"/>
            <a:ext cx="469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273300" y="3162300"/>
            <a:ext cx="25781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6200" algn="l"/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6200" algn="l"/>
                <a:tab pos="876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76200" algn="l"/>
                <a:tab pos="8763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863600" y="4673600"/>
            <a:ext cx="4457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tabLst>
                <a:tab pos="228600" algn="l"/>
                <a:tab pos="8001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+————————————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104900" y="457200"/>
            <a:ext cx="50419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0}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en-US" altLang="zh-CN" sz="2795" b="1" dirty="0" smtClean="0">
              <a:solidFill>
                <a:srgbClr val="0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0}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en-US" altLang="zh-CN" sz="2795" b="1" dirty="0" smtClean="0">
              <a:solidFill>
                <a:srgbClr val="0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6210300" y="431800"/>
            <a:ext cx="2840355" cy="1417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1524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359400" y="3365500"/>
            <a:ext cx="44450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20700" algn="l"/>
              </a:tabLst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5207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30}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第3-49页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095375"/>
            <a:ext cx="872109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863600" y="1270000"/>
            <a:ext cx="8765540" cy="5341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二、差分方程的经典解</a:t>
            </a:r>
            <a:endParaRPr lang="en-US" altLang="zh-CN" sz="36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f(k)+…+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与微分方程经典解类似，上述差分方程的解由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两部分组成。齐次解用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表示，特解用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表示，即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齐次解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齐次解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是齐次差分方程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的解。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的函数形式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由上述差分方程的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特征根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endParaRPr lang="en-US" altLang="zh-CN" sz="27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第3-50页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04900" y="406400"/>
            <a:ext cx="4432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397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复合系统的单位序列响应</a:t>
            </a:r>
            <a:endParaRPr lang="en-US" altLang="zh-CN" sz="2795" dirty="0" smtClean="0">
              <a:solidFill>
                <a:srgbClr val="3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654300" y="2032000"/>
            <a:ext cx="571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117600" y="22225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6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051300" y="2133600"/>
            <a:ext cx="8255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1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</a:pPr>
            <a:r>
              <a:rPr lang="en-US" altLang="zh-CN" sz="21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15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337300" y="2095500"/>
            <a:ext cx="584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08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962900" y="2095500"/>
            <a:ext cx="571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</a:pP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6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207000" y="1841500"/>
            <a:ext cx="482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9042400" y="1841500"/>
            <a:ext cx="469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7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104900" y="4457700"/>
            <a:ext cx="7858125" cy="22898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		</a:t>
            </a:r>
            <a:endParaRPr lang="en-US" altLang="zh-CN" sz="1610" i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	</a:t>
            </a:r>
            <a:endParaRPr lang="en-US" altLang="zh-CN" sz="1610" dirty="0" smtClean="0">
              <a:solidFill>
                <a:srgbClr val="3030C9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9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3456305"/>
            <a:ext cx="2352040" cy="491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3484880"/>
            <a:ext cx="3496310" cy="4298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40" y="4973320"/>
            <a:ext cx="101346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184400" y="1206500"/>
            <a:ext cx="61849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		</a:t>
            </a:r>
            <a:r>
              <a:rPr lang="en-US" altLang="zh-CN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常用卷积和公式</a:t>
            </a:r>
            <a:endParaRPr lang="en-US" altLang="zh-CN" sz="36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6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53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	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是本章的重点。</a:t>
            </a:r>
            <a:endParaRPr lang="en-US" altLang="zh-CN" sz="3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937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第3-52页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209800" y="1536700"/>
            <a:ext cx="3585210" cy="2687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dirty="0" smtClean="0"/>
              <a:t>			</a:t>
            </a:r>
            <a:endParaRPr lang="en-US" altLang="zh-CN" dirty="0" smtClean="0"/>
          </a:p>
          <a:p>
            <a:pPr>
              <a:lnSpc>
                <a:spcPts val="27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dirty="0" smtClean="0"/>
              <a:t>		</a:t>
            </a: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104900" y="1219200"/>
            <a:ext cx="838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75" y="2068830"/>
            <a:ext cx="2333625" cy="13595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4119880"/>
            <a:ext cx="5514975" cy="21539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546100"/>
            <a:ext cx="914400" cy="2120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384300" algn="l"/>
              </a:tabLst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zh-CN" altLang="en-US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85" y="1106805"/>
            <a:ext cx="8514715" cy="54260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303655"/>
            <a:ext cx="872363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" y="1071880"/>
            <a:ext cx="8620760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46810"/>
            <a:ext cx="7832090" cy="52622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925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863600" y="990600"/>
            <a:ext cx="9156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求下列差分方程所描述的离散系统的零输入响应、零状态响应和全响应。</a:t>
            </a:r>
            <a:endParaRPr lang="en-US" altLang="zh-CN" sz="20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863600" y="1587500"/>
            <a:ext cx="6016625" cy="1661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r>
              <a:rPr lang="en-US" altLang="zh-CN" dirty="0" smtClean="0"/>
              <a:t>					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altLang="zh-CN" sz="286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6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endParaRPr lang="en-US" altLang="zh-CN" sz="30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2779395"/>
            <a:ext cx="7248525" cy="37985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2044700" y="6083300"/>
            <a:ext cx="3493770" cy="5200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71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4(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1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altLang="zh-CN" sz="27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159500" y="6096000"/>
            <a:ext cx="6731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6108700" y="431800"/>
            <a:ext cx="1778000" cy="16738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300"/>
              </a:lnSpc>
              <a:tabLst>
                <a:tab pos="254000" algn="l"/>
              </a:tabLst>
            </a:pP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6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181100" y="431800"/>
            <a:ext cx="4443095" cy="17125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35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3500" algn="l"/>
                <a:tab pos="7874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所以其齐次解为：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635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5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6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5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6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6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352040"/>
            <a:ext cx="6252210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" y="1151890"/>
            <a:ext cx="8555990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63017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2400"/>
              </a:lnSpc>
            </a:pP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111250"/>
            <a:ext cx="8788400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" y="1070610"/>
            <a:ext cx="794448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01800" y="1054100"/>
            <a:ext cx="8001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如图所示系统，若激励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3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)，求系统的零状态响应。</a:t>
            </a:r>
            <a:endParaRPr lang="en-US" altLang="zh-CN" sz="232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第3-61页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62600" y="1003300"/>
            <a:ext cx="3556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32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3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3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34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32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63600" y="1092200"/>
            <a:ext cx="711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例3: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194300" y="1816100"/>
            <a:ext cx="584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3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755900" y="2032000"/>
            <a:ext cx="1066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72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292600" y="25273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72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016500" y="2959100"/>
            <a:ext cx="533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endParaRPr lang="en-US" altLang="zh-CN" sz="272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337300" y="32639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1/8</a:t>
            </a:r>
            <a:endParaRPr lang="en-US" altLang="zh-CN" sz="272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492500" y="27178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72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3862070"/>
            <a:ext cx="6642735" cy="27019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179195"/>
            <a:ext cx="8082915" cy="51981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" y="971550"/>
            <a:ext cx="9060815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1021080"/>
            <a:ext cx="8299450" cy="52946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925830"/>
            <a:ext cx="6009005" cy="54013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" y="1128395"/>
            <a:ext cx="852805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65" y="1045845"/>
            <a:ext cx="8192135" cy="54921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第3-68页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041400" y="1104900"/>
            <a:ext cx="5479415" cy="28409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7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</a:t>
            </a:r>
            <a:r>
              <a:rPr lang="en-US" altLang="zh-CN" sz="28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82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</a:t>
            </a:r>
            <a:r>
              <a:rPr lang="en-US" altLang="zh-CN" sz="28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283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	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8)(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7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7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286385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1063625"/>
            <a:ext cx="8795385" cy="100076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2166620"/>
            <a:ext cx="3988435" cy="4597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870" y="2626360"/>
            <a:ext cx="8101330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6301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863600" y="1028700"/>
            <a:ext cx="8592185" cy="116141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p>
            <a:pPr>
              <a:lnSpc>
                <a:spcPts val="3500"/>
              </a:lnSpc>
              <a:tabLst>
                <a:tab pos="2540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特解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的函数形式与激励函数的形式有关。</a:t>
            </a:r>
            <a:r>
              <a:rPr lang="en-US" altLang="zh-CN" sz="27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列出了几种典型得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所对应的特解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。</a:t>
            </a:r>
            <a:endParaRPr lang="en-US" altLang="zh-CN" sz="2795" dirty="0" smtClean="0">
              <a:solidFill>
                <a:srgbClr val="3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35530"/>
            <a:ext cx="8554085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第3-70页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863600" y="1143000"/>
            <a:ext cx="89281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8001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某人向银行贷款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万元，月利率β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=1%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，他定期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于每月初还款数为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，尚未还清的款数为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，列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的方程。如果他从贷款后第一个月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可设为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还款，则有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917700" y="3175000"/>
            <a:ext cx="5524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如每月还款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万元，求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他还清贷款需要几个月？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863600" y="4089400"/>
            <a:ext cx="89154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如他想在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个月内还清贷款，求每月还款数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）列出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的差分方程。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7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	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1)(1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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3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	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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33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031875"/>
            <a:ext cx="8898890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066800"/>
            <a:ext cx="8390255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120140"/>
            <a:ext cx="9194800" cy="513143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28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3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230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例7: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3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2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315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第3-75页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9080500" y="1676400"/>
            <a:ext cx="44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397000" y="1016000"/>
            <a:ext cx="496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所以，图示系统的差分方程为：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397000" y="1587500"/>
            <a:ext cx="7112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化为齐次方程：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6845300" y="2971800"/>
            <a:ext cx="419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727200" y="2857500"/>
            <a:ext cx="454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57300" y="3632200"/>
            <a:ext cx="7975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5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85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298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" y="1023620"/>
            <a:ext cx="8434070" cy="54819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第3-77页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934200" y="2578100"/>
            <a:ext cx="63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85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628900" y="1028700"/>
            <a:ext cx="54864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36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536700" y="3327400"/>
            <a:ext cx="79756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2、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		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7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）零输入响应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为零，由初始状态产生的响应称零输入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4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响应。设初始时刻为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，系统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通常指：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  <a:r>
              <a:rPr lang="en-US" altLang="zh-CN" sz="297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（对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阶系统）。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714500" y="2540000"/>
            <a:ext cx="2374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1、描述：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85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400300" y="1828800"/>
            <a:ext cx="3810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离散系统的基本概念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333500" y="18415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复习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854200" y="38227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可分解性：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4076700" y="3835400"/>
            <a:ext cx="273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863600" y="1079500"/>
            <a:ext cx="88900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）零状态响应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初始状态为零，由输入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产生的响应称零状态响应。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）完全响应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由初始状态和输入共同产生的响应称为完全响应。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3、线性时不变因果系统的性质：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线性：包括以下三个方面：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041400" y="4406900"/>
            <a:ext cx="72771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零输入线性：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与初始状态满足线性；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零状态线性：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满足线性。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）时不变性：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第3-79页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54380" y="960120"/>
            <a:ext cx="8199120" cy="4598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）因果性：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时，零状态响应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4.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离散系统的差分方程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已知单输入－单输出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离散系统的激励为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其全响应为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，那么，描述该系统激励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与响应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之间的关系的数学模型是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阶常系数线性差分方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程，表示如下：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2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			</a:t>
            </a:r>
            <a:endParaRPr lang="en-US" altLang="zh-CN" sz="278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4992370"/>
            <a:ext cx="6544945" cy="1374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016000" y="1104900"/>
            <a:ext cx="8261350" cy="38157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：若描述某系统的差分方程为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已知初始条件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y(0)=0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求方程的全解。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特征方程为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7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4=0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可解得特征根λ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，其齐次解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(k)=(C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(k)=P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代入差分方程得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+4P(2)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+4P(2)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016000" y="4813300"/>
            <a:ext cx="711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解得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3327400" y="4876800"/>
            <a:ext cx="86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P=1/4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016000" y="5283200"/>
            <a:ext cx="7536180" cy="13665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所以得特解：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故全解为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代入初始条件解得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–1/4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2514600" y="2717800"/>
            <a:ext cx="2324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2540000" y="3289300"/>
            <a:ext cx="2374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6235700" y="3289300"/>
            <a:ext cx="2286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2514600" y="3873500"/>
            <a:ext cx="2413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235700" y="3873500"/>
            <a:ext cx="2298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第3-80页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6311900" y="2768600"/>
            <a:ext cx="20574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27000" algn="l"/>
                <a:tab pos="139700" algn="l"/>
              </a:tabLst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3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2730500" y="2755900"/>
            <a:ext cx="1905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3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38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2387600" y="2146300"/>
            <a:ext cx="215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2095500" y="2260600"/>
            <a:ext cx="177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943600" y="2209800"/>
            <a:ext cx="177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40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2743200" y="2209800"/>
            <a:ext cx="24892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延迟算子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6540500" y="2159000"/>
            <a:ext cx="24892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超前算子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1041400" y="1079500"/>
            <a:ext cx="4965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493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一、离散系统的差分算子及方程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、差分算子：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1765300" y="4508500"/>
            <a:ext cx="5353685" cy="16097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71500" algn="l"/>
                <a:tab pos="2298700" algn="l"/>
              </a:tabLst>
            </a:pP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阶离散系统的差分算子方程：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71500" algn="l"/>
                <a:tab pos="22987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由后向差分方程形式得：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800"/>
              </a:lnSpc>
              <a:tabLst>
                <a:tab pos="571500" algn="l"/>
                <a:tab pos="2298700" algn="l"/>
              </a:tabLst>
            </a:pPr>
            <a:r>
              <a:rPr lang="en-US" altLang="zh-CN" dirty="0" smtClean="0"/>
              <a:t>	</a:t>
            </a: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0" y="5545455"/>
            <a:ext cx="7051040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" y="1071245"/>
            <a:ext cx="7529195" cy="54133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072515"/>
            <a:ext cx="8427720" cy="51682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55650" y="3937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1100" y="5969000"/>
            <a:ext cx="889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endParaRPr lang="en-US" altLang="zh-CN" sz="2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314700" y="6210300"/>
            <a:ext cx="232664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104900" y="1003300"/>
            <a:ext cx="520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795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993900" y="1003300"/>
            <a:ext cx="7353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离散系统，写出系统的差分算子方程，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04900" y="1435100"/>
            <a:ext cx="287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和传输算子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689100" y="4432300"/>
            <a:ext cx="5002530" cy="14687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  <a:tab pos="762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由系统框图得：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400"/>
              </a:lnSpc>
              <a:tabLst>
                <a:tab pos="736600" algn="l"/>
                <a:tab pos="762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736600" algn="l"/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368800" y="6261100"/>
            <a:ext cx="1117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765800" y="6083300"/>
            <a:ext cx="508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279900" y="5905500"/>
            <a:ext cx="1193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295900" y="4699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6057900" y="4699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305800" y="2628900"/>
            <a:ext cx="812165" cy="162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4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9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9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311400" y="2032000"/>
            <a:ext cx="952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43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683000" y="24765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42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3022600" y="26924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43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165600" y="2717800"/>
            <a:ext cx="1158875" cy="1532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sz="24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4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23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473700" y="3073400"/>
            <a:ext cx="794385" cy="1148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317500" algn="l"/>
              </a:tabLst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3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8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235700" y="1549400"/>
            <a:ext cx="215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543800" y="19558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43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997700" y="2565400"/>
            <a:ext cx="424180" cy="1725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88900" algn="l"/>
              </a:tabLst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endParaRPr lang="en-US" altLang="zh-CN" sz="243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9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CN" sz="1335" baseline="30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952500" y="3632200"/>
            <a:ext cx="1333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3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3695700" y="2095500"/>
            <a:ext cx="508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4787900" y="2032000"/>
            <a:ext cx="876300" cy="340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6223000" y="2044700"/>
            <a:ext cx="876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35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35" i="1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414390" y="2645410"/>
            <a:ext cx="2239264" cy="24765"/>
          </a:xfrm>
          <a:custGeom>
            <a:avLst/>
            <a:gdLst>
              <a:gd name="connsiteX0" fmla="*/ 6350 w 2239264"/>
              <a:gd name="connsiteY0" fmla="*/ 6350 h 24765"/>
              <a:gd name="connsiteX1" fmla="*/ 2232914 w 2239264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9264" h="24765">
                <a:moveTo>
                  <a:pt x="6350" y="6350"/>
                </a:moveTo>
                <a:lnTo>
                  <a:pt x="223291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3317366" y="4108450"/>
            <a:ext cx="2161539" cy="24765"/>
          </a:xfrm>
          <a:custGeom>
            <a:avLst/>
            <a:gdLst>
              <a:gd name="connsiteX0" fmla="*/ 6350 w 2161539"/>
              <a:gd name="connsiteY0" fmla="*/ 6350 h 24765"/>
              <a:gd name="connsiteX1" fmla="*/ 2155190 w 2161539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61539" h="24765">
                <a:moveTo>
                  <a:pt x="6350" y="6350"/>
                </a:moveTo>
                <a:lnTo>
                  <a:pt x="215519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809107" y="4108450"/>
            <a:ext cx="1750060" cy="24765"/>
          </a:xfrm>
          <a:custGeom>
            <a:avLst/>
            <a:gdLst>
              <a:gd name="connsiteX0" fmla="*/ 6350 w 1750060"/>
              <a:gd name="connsiteY0" fmla="*/ 6350 h 24765"/>
              <a:gd name="connsiteX1" fmla="*/ 1743710 w 1750060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50060" h="24765">
                <a:moveTo>
                  <a:pt x="6350" y="6350"/>
                </a:moveTo>
                <a:lnTo>
                  <a:pt x="17437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2336800" y="2413000"/>
            <a:ext cx="2764155" cy="48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endParaRPr lang="en-US" altLang="zh-CN" sz="2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35600" y="2654300"/>
            <a:ext cx="232664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3543300" y="3670300"/>
            <a:ext cx="1891665" cy="4813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altLang="zh-CN" sz="2400" i="1" baseline="30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298700" y="3873500"/>
            <a:ext cx="1066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endParaRPr lang="en-US" altLang="zh-CN" sz="2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302000" y="4127500"/>
            <a:ext cx="1169035" cy="4686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4470400" y="4127500"/>
            <a:ext cx="68072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2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562600" y="3873500"/>
            <a:ext cx="59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6438900" y="2717800"/>
            <a:ext cx="1054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7747000" y="25273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5638800" y="2235200"/>
            <a:ext cx="1840230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711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5842000" y="3721100"/>
            <a:ext cx="1645920" cy="8915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219700" y="4127500"/>
            <a:ext cx="190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4203700" y="41275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1663700" y="4787900"/>
            <a:ext cx="748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850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2514600" y="6146800"/>
            <a:ext cx="6197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1727200" y="5816600"/>
            <a:ext cx="698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或：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1625600" y="31623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传输算子：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/>
          <p:cNvSpPr txBox="1"/>
          <p:nvPr/>
        </p:nvSpPr>
        <p:spPr>
          <a:xfrm>
            <a:off x="1244600" y="431800"/>
            <a:ext cx="3924300" cy="18154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4953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683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系统的差分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算子方程：</a:t>
            </a:r>
            <a:endParaRPr lang="en-US" altLang="zh-CN" sz="2795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683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054735"/>
            <a:ext cx="7792085" cy="544258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第3-86页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54483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62103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1137920"/>
            <a:ext cx="7672070" cy="527748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981075"/>
            <a:ext cx="832612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16635"/>
            <a:ext cx="762444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" y="1032510"/>
            <a:ext cx="8244205" cy="5285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第3-9页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181100" y="4584700"/>
            <a:ext cx="8549640" cy="19437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533400" algn="l"/>
                <a:tab pos="2489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系统的全响应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可以分解为零输入响应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和零状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533400" algn="l"/>
                <a:tab pos="2489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100"/>
              </a:lnSpc>
              <a:tabLst>
                <a:tab pos="533400" algn="l"/>
                <a:tab pos="2489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tabLst>
                <a:tab pos="533400" algn="l"/>
                <a:tab pos="2489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零输入响应和零状态响应可以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用经典法求解。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104900" y="1092200"/>
            <a:ext cx="83312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52400" algn="l"/>
                <a:tab pos="685800" algn="l"/>
              </a:tabLst>
            </a:pP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三、零输入响应和零状态响应</a:t>
            </a:r>
            <a:endParaRPr lang="en-US" altLang="zh-CN" sz="3600" dirty="0" smtClean="0">
              <a:solidFill>
                <a:srgbClr val="FF3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已知单输入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单输出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离散系统的激励为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全响应为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，那么，描述该系统激励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7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之间的关系的数学模型是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阶常系数线性差分方程，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3134995"/>
            <a:ext cx="7169150" cy="120142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1076960"/>
            <a:ext cx="7975600" cy="53117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65" y="1049655"/>
            <a:ext cx="8264525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5" y="1021715"/>
            <a:ext cx="7855585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" y="1174750"/>
            <a:ext cx="8203565" cy="51581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第3-94页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863600" y="1168400"/>
            <a:ext cx="8880475" cy="5675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r>
              <a:rPr lang="en-US" altLang="zh-CN" sz="3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3995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45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sz="3600" dirty="0" smtClean="0">
                <a:solidFill>
                  <a:srgbClr val="FF0000"/>
                </a:solidFill>
                <a:latin typeface="楷体_GB2312" pitchFamily="18" charset="0"/>
                <a:cs typeface="楷体_GB2312" pitchFamily="18" charset="0"/>
              </a:rPr>
              <a:t>一、单位序列响应和阶跃响应</a:t>
            </a:r>
            <a:endParaRPr lang="en-US" altLang="zh-CN" sz="3600" dirty="0" smtClean="0">
              <a:solidFill>
                <a:srgbClr val="FF0000"/>
              </a:solidFill>
              <a:latin typeface="楷体_GB2312" pitchFamily="18" charset="0"/>
              <a:cs typeface="楷体_GB2312" pitchFamily="18" charset="0"/>
            </a:endParaRP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1.单位序列响应</a:t>
            </a:r>
            <a:endParaRPr lang="en-US" altLang="zh-CN" sz="2795" dirty="0" smtClean="0">
              <a:solidFill>
                <a:srgbClr val="0000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为单位序列δ(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)时，系统的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（或单位样值响应、单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位取样响应），用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表示，它的作用与连续系统中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冲激响应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相类似。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7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本章第一节我们已经向大家讲述了单位序列响应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6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的经典解法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求解差分方程法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第六章我们会给大家讲解利用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求解单位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序列响应。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本节我们会介绍由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传输算子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的方法。</a:t>
            </a:r>
            <a:endParaRPr lang="en-US" altLang="zh-CN" sz="27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087120"/>
            <a:ext cx="8237855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120" y="1410335"/>
            <a:ext cx="808037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" y="1138555"/>
            <a:ext cx="8154670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5846" y="10033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041400"/>
            <a:ext cx="7865110" cy="547433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  <a:endParaRPr lang="en-US" altLang="zh-CN" sz="18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  <a:endParaRPr lang="en-US" altLang="zh-CN" sz="1400" dirty="0" smtClean="0">
              <a:solidFill>
                <a:srgbClr val="3063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endParaRPr lang="en-US" altLang="zh-CN" sz="1800" dirty="0" smtClean="0">
              <a:solidFill>
                <a:srgbClr val="808080"/>
              </a:solidFill>
              <a:latin typeface="华文行楷" panose="02010800040101010101" pitchFamily="18" charset="-122"/>
              <a:cs typeface="华文行楷" panose="02010800040101010101" pitchFamily="18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009015"/>
            <a:ext cx="7703820" cy="55378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15692</Words>
  <Application>WPS 演示</Application>
  <PresentationFormat>On-screen Show (4:3)</PresentationFormat>
  <Paragraphs>2595</Paragraphs>
  <Slides>123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123</vt:i4>
      </vt:variant>
    </vt:vector>
  </HeadingPairs>
  <TitlesOfParts>
    <vt:vector size="141" baseType="lpstr">
      <vt:lpstr>Arial</vt:lpstr>
      <vt:lpstr>宋体</vt:lpstr>
      <vt:lpstr>Wingdings</vt:lpstr>
      <vt:lpstr>黑体</vt:lpstr>
      <vt:lpstr>Times New Roman</vt:lpstr>
      <vt:lpstr>方正舒体</vt:lpstr>
      <vt:lpstr>华文行楷</vt:lpstr>
      <vt:lpstr>楷体_GB2312</vt:lpstr>
      <vt:lpstr>新宋体</vt:lpstr>
      <vt:lpstr>Symbol</vt:lpstr>
      <vt:lpstr>Calibri</vt:lpstr>
      <vt:lpstr>微软雅黑</vt:lpstr>
      <vt:lpstr>Arial Unicode MS</vt:lpstr>
      <vt:lpstr>MT Extra</vt:lpstr>
      <vt:lpstr>楷体_GB2312</vt:lpstr>
      <vt:lpstr>Office Theme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jy</cp:lastModifiedBy>
  <cp:revision>90</cp:revision>
  <dcterms:created xsi:type="dcterms:W3CDTF">2006-08-16T00:00:00Z</dcterms:created>
  <dcterms:modified xsi:type="dcterms:W3CDTF">2019-11-27T04:19:01Z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